
<file path=[Content_Types].xml><?xml version="1.0" encoding="utf-8"?>
<Types xmlns="http://schemas.openxmlformats.org/package/2006/content-types">
  <Default Extension="png" ContentType="image/png"/>
  <Default Extension="m4a" ContentType="audio/mp4"/>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74" r:id="rId3"/>
    <p:sldId id="257" r:id="rId4"/>
    <p:sldId id="275" r:id="rId5"/>
    <p:sldId id="282" r:id="rId6"/>
    <p:sldId id="283" r:id="rId7"/>
    <p:sldId id="281"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3" autoAdjust="0"/>
    <p:restoredTop sz="50000" autoAdjust="0"/>
  </p:normalViewPr>
  <p:slideViewPr>
    <p:cSldViewPr snapToGrid="0">
      <p:cViewPr varScale="1">
        <p:scale>
          <a:sx n="34" d="100"/>
          <a:sy n="34" d="100"/>
        </p:scale>
        <p:origin x="53"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EC20D-DD28-4350-9C35-CEBAA9D704D5}" type="datetimeFigureOut">
              <a:rPr lang="nl-NL" smtClean="0"/>
              <a:t>2-4-2020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CD2BDA-D1D6-4858-A171-481207AD30D1}" type="slidenum">
              <a:rPr lang="nl-NL" smtClean="0"/>
              <a:t>‹nr.›</a:t>
            </a:fld>
            <a:endParaRPr lang="nl-NL"/>
          </a:p>
        </p:txBody>
      </p:sp>
    </p:spTree>
    <p:extLst>
      <p:ext uri="{BB962C8B-B14F-4D97-AF65-F5344CB8AC3E}">
        <p14:creationId xmlns:p14="http://schemas.microsoft.com/office/powerpoint/2010/main" val="256640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eologievannederland.nl/publicaties/116"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6CD2BDA-D1D6-4858-A171-481207AD30D1}" type="slidenum">
              <a:rPr lang="nl-NL" smtClean="0"/>
              <a:t>1</a:t>
            </a:fld>
            <a:endParaRPr lang="nl-NL"/>
          </a:p>
        </p:txBody>
      </p:sp>
    </p:spTree>
    <p:extLst>
      <p:ext uri="{BB962C8B-B14F-4D97-AF65-F5344CB8AC3E}">
        <p14:creationId xmlns:p14="http://schemas.microsoft.com/office/powerpoint/2010/main" val="852994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a:p>
            <a:r>
              <a:rPr lang="nl-NL" b="1" dirty="0" smtClean="0"/>
              <a:t>Ligging van het heuvellandschap</a:t>
            </a:r>
          </a:p>
          <a:p>
            <a:r>
              <a:rPr lang="nl-NL" dirty="0" smtClean="0"/>
              <a:t>Het heuvelland ligt in Zuid-Limburg, ruwweg tussen Heerlen en Maastricht. Het ligt op de grens van het Belgische Ardennenmassief in het zuiden en het  laagland van het Noordzeebekken, dat zich in noordwestelijke richting uitstrekt en de rest van Nederland omvat. </a:t>
            </a:r>
          </a:p>
          <a:p>
            <a:endParaRPr lang="nl-NL" dirty="0" smtClean="0"/>
          </a:p>
          <a:p>
            <a:endParaRPr lang="nl-NL" dirty="0" smtClean="0"/>
          </a:p>
          <a:p>
            <a:r>
              <a:rPr lang="nl-NL" dirty="0" smtClean="0"/>
              <a:t>Als je vanuit de lucht naar Zuid-Limburg zou kijken dan zie je dat het heuvellandschap in feite een plateau is, doorsneden door rivier- en beekdalen. De plateauvorm is in de noordelijke helft van het heuvelland moeilijk te herkennen. Ten zuiden van de Geul ligt het Plateau van Margraten. Dat plateau, dat naar het zuiden tot 140 meter hoog wordt, heeft een </a:t>
            </a:r>
            <a:r>
              <a:rPr lang="nl-NL" dirty="0" err="1" smtClean="0"/>
              <a:t>lichtgolvend</a:t>
            </a:r>
            <a:r>
              <a:rPr lang="nl-NL" dirty="0" smtClean="0"/>
              <a:t> oppervlak. Erop ligt een afwisselend landschap met dorpjes, boomgaarden, hoeves, akkers, tuinbouwgrond en weilanden. Ook zijn er oude </a:t>
            </a:r>
            <a:r>
              <a:rPr lang="nl-NL" dirty="0" smtClean="0">
                <a:hlinkClick r:id="rId3"/>
              </a:rPr>
              <a:t>rivierterrassen</a:t>
            </a:r>
            <a:r>
              <a:rPr lang="nl-NL" dirty="0" smtClean="0"/>
              <a:t> te zien. De randen van het plateau worden gevormd door steile hellingen, die vaak bebost zijn en waar ook natuurlijke ontsluitingen van de onderliggende formaties voorkomen. </a:t>
            </a:r>
          </a:p>
          <a:p>
            <a:endParaRPr lang="nl-NL" dirty="0" smtClean="0"/>
          </a:p>
        </p:txBody>
      </p:sp>
      <p:sp>
        <p:nvSpPr>
          <p:cNvPr id="4" name="Tijdelijke aanduiding voor dianummer 3"/>
          <p:cNvSpPr>
            <a:spLocks noGrp="1"/>
          </p:cNvSpPr>
          <p:nvPr>
            <p:ph type="sldNum" sz="quarter" idx="10"/>
          </p:nvPr>
        </p:nvSpPr>
        <p:spPr/>
        <p:txBody>
          <a:bodyPr/>
          <a:lstStyle/>
          <a:p>
            <a:fld id="{66CD2BDA-D1D6-4858-A171-481207AD30D1}" type="slidenum">
              <a:rPr lang="nl-NL" smtClean="0"/>
              <a:t>2</a:t>
            </a:fld>
            <a:endParaRPr lang="nl-NL"/>
          </a:p>
        </p:txBody>
      </p:sp>
    </p:spTree>
    <p:extLst>
      <p:ext uri="{BB962C8B-B14F-4D97-AF65-F5344CB8AC3E}">
        <p14:creationId xmlns:p14="http://schemas.microsoft.com/office/powerpoint/2010/main" val="1821274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het Pleistoceen werd in Zuid Limburg tijdens de twee </a:t>
            </a:r>
            <a:r>
              <a:rPr lang="nl-NL" dirty="0" err="1" smtClean="0"/>
              <a:t>laatse</a:t>
            </a:r>
            <a:r>
              <a:rPr lang="nl-NL" dirty="0" smtClean="0"/>
              <a:t> ijstijden  (het </a:t>
            </a:r>
            <a:r>
              <a:rPr lang="nl-NL" dirty="0" err="1" smtClean="0"/>
              <a:t>Saalien</a:t>
            </a:r>
            <a:r>
              <a:rPr lang="nl-NL" dirty="0" smtClean="0"/>
              <a:t> en </a:t>
            </a:r>
            <a:r>
              <a:rPr lang="nl-NL" dirty="0" err="1" smtClean="0"/>
              <a:t>Weichselien</a:t>
            </a:r>
            <a:r>
              <a:rPr lang="nl-NL" dirty="0" smtClean="0"/>
              <a:t>) </a:t>
            </a:r>
            <a:r>
              <a:rPr lang="nl-NL" dirty="0" err="1" smtClean="0"/>
              <a:t>loss</a:t>
            </a:r>
            <a:r>
              <a:rPr lang="nl-NL" dirty="0" smtClean="0"/>
              <a:t> afgezet.</a:t>
            </a:r>
            <a:r>
              <a:rPr lang="nl-NL" baseline="0" dirty="0" smtClean="0"/>
              <a:t> </a:t>
            </a:r>
            <a:r>
              <a:rPr lang="nl-NL" baseline="0" dirty="0" err="1" smtClean="0"/>
              <a:t>Loss</a:t>
            </a:r>
            <a:r>
              <a:rPr lang="nl-NL" baseline="0" dirty="0" smtClean="0"/>
              <a:t> bestaat uit fijne stofdeeltjes. Deze fijne deeltjes waaiden in het winterhalfjaar overal uit de grotendeels </a:t>
            </a:r>
            <a:r>
              <a:rPr lang="nl-NL" baseline="0" dirty="0" err="1" smtClean="0"/>
              <a:t>droogliggende</a:t>
            </a:r>
            <a:r>
              <a:rPr lang="nl-NL" baseline="0" dirty="0" smtClean="0"/>
              <a:t>, brede rivierbeddingen. De </a:t>
            </a:r>
            <a:r>
              <a:rPr lang="nl-NL" baseline="0" dirty="0" err="1" smtClean="0"/>
              <a:t>lossdeeltjes</a:t>
            </a:r>
            <a:r>
              <a:rPr lang="nl-NL" baseline="0" dirty="0" smtClean="0"/>
              <a:t> werden al bij een matige wind opgenomen en hoog in de lucht over grote afstanden verplaatst. Aan de rand van het middelgebergte nam de windkracht af en daar werd de </a:t>
            </a:r>
            <a:r>
              <a:rPr lang="nl-NL" baseline="0" dirty="0" err="1" smtClean="0"/>
              <a:t>loss</a:t>
            </a:r>
            <a:r>
              <a:rPr lang="nl-NL" baseline="0" dirty="0" smtClean="0"/>
              <a:t> neergelegd. </a:t>
            </a:r>
            <a:r>
              <a:rPr lang="nl-NL" baseline="0" dirty="0" err="1" smtClean="0"/>
              <a:t>Loss</a:t>
            </a:r>
            <a:r>
              <a:rPr lang="nl-NL" baseline="0" dirty="0" smtClean="0"/>
              <a:t> is vooral afgezet tussen de 40 en 200 m boven nap en bedekt de oudere afzettingen als golvende delen. De kalkrijke en vruchtbare </a:t>
            </a:r>
            <a:r>
              <a:rPr lang="nl-NL" baseline="0" dirty="0" err="1" smtClean="0"/>
              <a:t>loss</a:t>
            </a:r>
            <a:r>
              <a:rPr lang="nl-NL" baseline="0" dirty="0" smtClean="0"/>
              <a:t> is op de vlakke plateaus wel 10 tot 20 m dik. De hellingen hebben doorgaans een dikte van 2 tot 5 m. </a:t>
            </a:r>
          </a:p>
          <a:p>
            <a:endParaRPr lang="nl-NL" baseline="0" dirty="0" smtClean="0"/>
          </a:p>
          <a:p>
            <a:endParaRPr lang="nl-NL"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err="1" smtClean="0"/>
              <a:t>Lössdek</a:t>
            </a:r>
            <a:r>
              <a:rPr lang="nl-NL" dirty="0" smtClean="0"/>
              <a:t> - Tijdens ijstijden kon de Noordzee veranderen in een poolwoestijn. De bodem daarvan werd uitgeblazen. De kleideeltjes uit die bodems werden met polaire winden naar het zuiden getransporteerd. In Limburg werden ze afgezet in de vorm van een lössdeken. Deze zeer karakteristieke geelbruine klei bedekt grote delen van het heuvelland. De dikte van het dek varieert van enkele decimeters tot twintig meter. Löss is slecht waterdoorlatend en zorgt voor drassige omstandigheden op de plateaus tijdens nat weer. Het is wel heel vruchtbaar. </a:t>
            </a:r>
          </a:p>
          <a:p>
            <a:endParaRPr lang="nl-NL" baseline="0" dirty="0" smtClean="0"/>
          </a:p>
          <a:p>
            <a:endParaRPr lang="nl-NL" baseline="0" dirty="0" smtClean="0"/>
          </a:p>
          <a:p>
            <a:r>
              <a:rPr lang="nl-NL" baseline="0" dirty="0" smtClean="0"/>
              <a:t>-Puinwaaierafzettingen aan de voet van het middelgebergte. </a:t>
            </a:r>
          </a:p>
          <a:p>
            <a:r>
              <a:rPr lang="nl-NL" baseline="0" dirty="0" smtClean="0"/>
              <a:t>Nederland is een echt afzettingsgebied. Er zijn weinig harde gesteenten en het is een soort van verzamelgebied van allerlei losse afzettingen uit middelgebergten zoals de Ardennen en het Rijnsteenplateau. In het Pleistoceen kwamen deze oude gebergten omhoog. Rivieren als de </a:t>
            </a:r>
            <a:r>
              <a:rPr lang="nl-NL" baseline="0" dirty="0" err="1" smtClean="0"/>
              <a:t>irjn</a:t>
            </a:r>
            <a:r>
              <a:rPr lang="nl-NL" baseline="0" dirty="0" smtClean="0"/>
              <a:t> en de Maas sneden zich in de gebergten. De rivieren kregen vanaf hun zijhellingen veel puin toegevoerd en amen dit mee. Aan de voet van het middelgebergten daalde de stroomsnelheid en werd het puin afgezet. Het vel puin verstopte regelmatig de waterloop, waardoor de rivierloop zich continue verplaatste. </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66CD2BDA-D1D6-4858-A171-481207AD30D1}" type="slidenum">
              <a:rPr lang="nl-NL" smtClean="0"/>
              <a:t>3</a:t>
            </a:fld>
            <a:endParaRPr lang="nl-NL"/>
          </a:p>
        </p:txBody>
      </p:sp>
    </p:spTree>
    <p:extLst>
      <p:ext uri="{BB962C8B-B14F-4D97-AF65-F5344CB8AC3E}">
        <p14:creationId xmlns:p14="http://schemas.microsoft.com/office/powerpoint/2010/main" val="3785835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a:p>
            <a:r>
              <a:rPr lang="nl-NL" dirty="0" smtClean="0"/>
              <a:t>Nl is een afzettingsgebied,</a:t>
            </a:r>
            <a:r>
              <a:rPr lang="nl-NL" baseline="0" dirty="0" smtClean="0"/>
              <a:t> er zijn weinig harde gesteenten en het is een soort verzamelgebied van allerlei losse afzettingen uit middelgebergtes als de Ardennen en het Rijnleisteenplateau. </a:t>
            </a:r>
          </a:p>
          <a:p>
            <a:endParaRPr lang="nl-NL"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smtClean="0"/>
              <a:t>Zuid Limburg is eigenlijk een vlak plateau dat omhoog gedrukt is. Door erosie van rivieren is het doorsneden met dalen. </a:t>
            </a:r>
            <a:r>
              <a:rPr lang="nl-NL" dirty="0" smtClean="0"/>
              <a:t>Hierdoor zijn de plateaus en de dalen ontstaan die het heuvelland haar reliëf hebben gegeven. Zelfs de top van de hoogste berg is bijna plat: het is het restant van een bijna totaal geërodeerd plateau. </a:t>
            </a:r>
          </a:p>
          <a:p>
            <a:r>
              <a:rPr lang="nl-NL" baseline="0" dirty="0" smtClean="0"/>
              <a:t> Hierdoor ontstaat een heuvellandschap.</a:t>
            </a:r>
          </a:p>
          <a:p>
            <a:endParaRPr lang="nl-NL" baseline="0" dirty="0" smtClean="0"/>
          </a:p>
          <a:p>
            <a:endParaRPr lang="nl-NL" baseline="0" dirty="0" smtClean="0"/>
          </a:p>
          <a:p>
            <a:r>
              <a:rPr lang="nl-NL" baseline="0" dirty="0" smtClean="0"/>
              <a:t>In het Pleistoceen (ijstijdperiode) was er veel erosie van gebergten. In het voorjaar smolt er veel sneeuw die de krachtige rivieren vol smeltwater veroorzaakte, veel materiaal werd meegenomen in een sterke stroming. </a:t>
            </a:r>
          </a:p>
          <a:p>
            <a:r>
              <a:rPr lang="nl-NL" baseline="0" dirty="0" smtClean="0"/>
              <a:t>Doordat er veel erosiemateriaal werd aangevoerd verstopte de rivierloop steeds. Hierdoor was de rivier genoodzaakt zich steeds te verleggen. </a:t>
            </a:r>
          </a:p>
          <a:p>
            <a:endParaRPr lang="nl-NL"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Op de </a:t>
            </a:r>
            <a:r>
              <a:rPr lang="nl-NL" b="1" dirty="0" smtClean="0"/>
              <a:t>plateaus</a:t>
            </a:r>
            <a:r>
              <a:rPr lang="nl-NL" dirty="0" smtClean="0"/>
              <a:t> en in de rivierdalen zijn vrij vlakke stukken land met hoogteverschillen van slechts enkele meters te zien, die zijn gescheiden door vaak vrij lage </a:t>
            </a:r>
            <a:r>
              <a:rPr lang="nl-NL" dirty="0" err="1" smtClean="0"/>
              <a:t>steilrandjes</a:t>
            </a:r>
            <a:r>
              <a:rPr lang="nl-NL" dirty="0" smtClean="0"/>
              <a:t>. Het gaat hier om oude terrassen van de Maas.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smtClean="0"/>
              <a:t>De rivierterrassen –zie afbeelding- ontstonden doordat het land steeg en de rivieren zich telkens een stukje in de bodem schuurden. In de koude periodes is de bodem bevroren en is het rivierdal breed. In warme periode ontdooide de bodem en schuurt de rivier zicht in. Zo ontstaan terrassenlandschappen met traptreden. Terrassen zijn dus vlak liggende </a:t>
            </a:r>
            <a:r>
              <a:rPr lang="nl-NL" baseline="0" dirty="0" err="1" smtClean="0"/>
              <a:t>beddingrestanen</a:t>
            </a:r>
            <a:r>
              <a:rPr lang="nl-NL" baseline="0" dirty="0" smtClean="0"/>
              <a:t>. </a:t>
            </a:r>
          </a:p>
          <a:p>
            <a:endParaRPr lang="nl-NL" baseline="0"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66CD2BDA-D1D6-4858-A171-481207AD30D1}" type="slidenum">
              <a:rPr lang="nl-NL" smtClean="0"/>
              <a:t>4</a:t>
            </a:fld>
            <a:endParaRPr lang="nl-NL"/>
          </a:p>
        </p:txBody>
      </p:sp>
    </p:spTree>
    <p:extLst>
      <p:ext uri="{BB962C8B-B14F-4D97-AF65-F5344CB8AC3E}">
        <p14:creationId xmlns:p14="http://schemas.microsoft.com/office/powerpoint/2010/main" val="1530477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\Veel gehuchten en dorpen hebben een langgerekte</a:t>
            </a:r>
            <a:r>
              <a:rPr lang="nl-NL" baseline="0" dirty="0" smtClean="0"/>
              <a:t> vorm. Vaak hangt deze vorm samen met de ligging aan de rand van een dal, beekje of terrasrand. </a:t>
            </a:r>
          </a:p>
          <a:p>
            <a:endParaRPr lang="nl-NL" baseline="0" dirty="0" smtClean="0"/>
          </a:p>
          <a:p>
            <a:r>
              <a:rPr lang="nl-NL" baseline="0" dirty="0" smtClean="0"/>
              <a:t>Beekdalen:</a:t>
            </a:r>
          </a:p>
          <a:p>
            <a:r>
              <a:rPr lang="nl-NL" baseline="0" dirty="0" smtClean="0"/>
              <a:t>De eerste mensen vestigden zich in Zuid </a:t>
            </a:r>
            <a:r>
              <a:rPr lang="nl-NL" baseline="0" dirty="0" err="1" smtClean="0"/>
              <a:t>limburg</a:t>
            </a:r>
            <a:r>
              <a:rPr lang="nl-NL" baseline="0" dirty="0" smtClean="0"/>
              <a:t> langs de randen van de dalen. Ze hadden dan water in de buurt en de gronden bij de rivier of beek waren geschikt voor gras of hooiland.  Hoger op de hellingen en plateaus maakten ze de akkers.</a:t>
            </a:r>
            <a:endParaRPr lang="nl-NL" dirty="0"/>
          </a:p>
        </p:txBody>
      </p:sp>
      <p:sp>
        <p:nvSpPr>
          <p:cNvPr id="4" name="Tijdelijke aanduiding voor dianummer 3"/>
          <p:cNvSpPr>
            <a:spLocks noGrp="1"/>
          </p:cNvSpPr>
          <p:nvPr>
            <p:ph type="sldNum" sz="quarter" idx="10"/>
          </p:nvPr>
        </p:nvSpPr>
        <p:spPr/>
        <p:txBody>
          <a:bodyPr/>
          <a:lstStyle/>
          <a:p>
            <a:fld id="{66CD2BDA-D1D6-4858-A171-481207AD30D1}" type="slidenum">
              <a:rPr lang="nl-NL" smtClean="0"/>
              <a:t>5</a:t>
            </a:fld>
            <a:endParaRPr lang="nl-NL"/>
          </a:p>
        </p:txBody>
      </p:sp>
    </p:spTree>
    <p:extLst>
      <p:ext uri="{BB962C8B-B14F-4D97-AF65-F5344CB8AC3E}">
        <p14:creationId xmlns:p14="http://schemas.microsoft.com/office/powerpoint/2010/main" val="2839101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Graften</a:t>
            </a:r>
            <a:r>
              <a:rPr lang="nl-NL" baseline="0" dirty="0" smtClean="0"/>
              <a:t> en Holle wegen</a:t>
            </a:r>
            <a:endParaRPr lang="nl-NL" dirty="0" smtClean="0"/>
          </a:p>
          <a:p>
            <a:r>
              <a:rPr lang="nl-NL" dirty="0" smtClean="0"/>
              <a:t>Vooral</a:t>
            </a:r>
            <a:r>
              <a:rPr lang="nl-NL" baseline="0" dirty="0" smtClean="0"/>
              <a:t> op hellingen die gebruikt zijn als bouwland treed erosie op. </a:t>
            </a:r>
          </a:p>
          <a:p>
            <a:endParaRPr lang="nl-NL" baseline="0" dirty="0" smtClean="0"/>
          </a:p>
          <a:p>
            <a:r>
              <a:rPr lang="nl-NL" baseline="0" dirty="0" smtClean="0"/>
              <a:t>De meeste holle wegen ontstonden doordat de mens bestaande afwateringsgeulen gebruikte als toegangswegen naar het plateau. Ook het omgekeerde proces is mogelijk, wegen die gingen dienen als afvoer voor water. In beide gevallen leidde het gebruik als weg tot een verdere uitschuring. </a:t>
            </a:r>
          </a:p>
          <a:p>
            <a:endParaRPr lang="nl-NL" baseline="0" dirty="0" smtClean="0"/>
          </a:p>
          <a:p>
            <a:r>
              <a:rPr lang="nl-NL" baseline="0" dirty="0" err="1" smtClean="0"/>
              <a:t>Graften</a:t>
            </a:r>
            <a:r>
              <a:rPr lang="nl-NL" baseline="0" dirty="0" smtClean="0"/>
              <a:t>:</a:t>
            </a:r>
          </a:p>
          <a:p>
            <a:r>
              <a:rPr lang="nl-NL" baseline="0" dirty="0" smtClean="0"/>
              <a:t>De versnippering van grondbezit en bodemgebruik voorkwam dat grote vlakken op hetzelfde moment zonder begroeiing lagen. </a:t>
            </a:r>
          </a:p>
          <a:p>
            <a:r>
              <a:rPr lang="nl-NL" baseline="0" dirty="0" smtClean="0"/>
              <a:t>De richting van de kavels, en daarmee ook de ploegrichting had invloed; </a:t>
            </a:r>
          </a:p>
          <a:p>
            <a:r>
              <a:rPr lang="nl-NL" baseline="0" dirty="0" smtClean="0"/>
              <a:t>Op steilere hellingen werd vaak met de hoogtelijnen mee geploegd. Op plekken waar veel erosiegevaar was en waar geulen dreigden te ontstaan werden heggen aangeplant. Materiaal dat van de helling afspoelde werd tegengehouden door de heg. Aan de hoge zijde van de heg bestaat de bodem uit het </a:t>
            </a:r>
            <a:r>
              <a:rPr lang="nl-NL" baseline="0" dirty="0" err="1" smtClean="0"/>
              <a:t>loss</a:t>
            </a:r>
            <a:r>
              <a:rPr lang="nl-NL" baseline="0" dirty="0" smtClean="0"/>
              <a:t>, het colluvium, terwijl aan de lage zijde de geërodeerde gronden liggen. Op den duur ontstond hierdoor een terras met onder de heg een </a:t>
            </a:r>
            <a:r>
              <a:rPr lang="nl-NL" baseline="0" dirty="0" err="1" smtClean="0"/>
              <a:t>steilrand</a:t>
            </a:r>
            <a:r>
              <a:rPr lang="nl-NL" baseline="0" dirty="0" smtClean="0"/>
              <a:t>; een graft. </a:t>
            </a:r>
            <a:r>
              <a:rPr lang="nl-NL" baseline="0" dirty="0" err="1" smtClean="0"/>
              <a:t>Graften</a:t>
            </a:r>
            <a:r>
              <a:rPr lang="nl-NL" baseline="0" dirty="0" smtClean="0"/>
              <a:t> remmen de erosie en zorgen tegelijkertijd voor  vlakker liggende percelen. </a:t>
            </a:r>
            <a:endParaRPr lang="nl-NL" dirty="0"/>
          </a:p>
        </p:txBody>
      </p:sp>
      <p:sp>
        <p:nvSpPr>
          <p:cNvPr id="4" name="Tijdelijke aanduiding voor dianummer 3"/>
          <p:cNvSpPr>
            <a:spLocks noGrp="1"/>
          </p:cNvSpPr>
          <p:nvPr>
            <p:ph type="sldNum" sz="quarter" idx="10"/>
          </p:nvPr>
        </p:nvSpPr>
        <p:spPr/>
        <p:txBody>
          <a:bodyPr/>
          <a:lstStyle/>
          <a:p>
            <a:fld id="{66CD2BDA-D1D6-4858-A171-481207AD30D1}" type="slidenum">
              <a:rPr lang="nl-NL" smtClean="0"/>
              <a:t>6</a:t>
            </a:fld>
            <a:endParaRPr lang="nl-NL"/>
          </a:p>
        </p:txBody>
      </p:sp>
    </p:spTree>
    <p:extLst>
      <p:ext uri="{BB962C8B-B14F-4D97-AF65-F5344CB8AC3E}">
        <p14:creationId xmlns:p14="http://schemas.microsoft.com/office/powerpoint/2010/main" val="2943034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6CD2BDA-D1D6-4858-A171-481207AD30D1}" type="slidenum">
              <a:rPr lang="nl-NL" smtClean="0"/>
              <a:t>7</a:t>
            </a:fld>
            <a:endParaRPr lang="nl-NL"/>
          </a:p>
        </p:txBody>
      </p:sp>
    </p:spTree>
    <p:extLst>
      <p:ext uri="{BB962C8B-B14F-4D97-AF65-F5344CB8AC3E}">
        <p14:creationId xmlns:p14="http://schemas.microsoft.com/office/powerpoint/2010/main" val="1017202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41F4A80E-FBE7-48E8-BA63-88EB32CCFBD9}" type="datetimeFigureOut">
              <a:rPr lang="nl-NL" smtClean="0"/>
              <a:t>2-4-2020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A72B0D0-AFA7-47BC-B611-DAA5CBA5A952}" type="slidenum">
              <a:rPr lang="nl-NL" smtClean="0"/>
              <a:t>‹nr.›</a:t>
            </a:fld>
            <a:endParaRPr lang="nl-NL"/>
          </a:p>
        </p:txBody>
      </p:sp>
    </p:spTree>
    <p:extLst>
      <p:ext uri="{BB962C8B-B14F-4D97-AF65-F5344CB8AC3E}">
        <p14:creationId xmlns:p14="http://schemas.microsoft.com/office/powerpoint/2010/main" val="1563200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1F4A80E-FBE7-48E8-BA63-88EB32CCFBD9}" type="datetimeFigureOut">
              <a:rPr lang="nl-NL" smtClean="0"/>
              <a:t>2-4-2020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A72B0D0-AFA7-47BC-B611-DAA5CBA5A952}" type="slidenum">
              <a:rPr lang="nl-NL" smtClean="0"/>
              <a:t>‹nr.›</a:t>
            </a:fld>
            <a:endParaRPr lang="nl-NL"/>
          </a:p>
        </p:txBody>
      </p:sp>
    </p:spTree>
    <p:extLst>
      <p:ext uri="{BB962C8B-B14F-4D97-AF65-F5344CB8AC3E}">
        <p14:creationId xmlns:p14="http://schemas.microsoft.com/office/powerpoint/2010/main" val="788343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1F4A80E-FBE7-48E8-BA63-88EB32CCFBD9}" type="datetimeFigureOut">
              <a:rPr lang="nl-NL" smtClean="0"/>
              <a:t>2-4-2020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A72B0D0-AFA7-47BC-B611-DAA5CBA5A952}" type="slidenum">
              <a:rPr lang="nl-NL" smtClean="0"/>
              <a:t>‹nr.›</a:t>
            </a:fld>
            <a:endParaRPr lang="nl-NL"/>
          </a:p>
        </p:txBody>
      </p:sp>
    </p:spTree>
    <p:extLst>
      <p:ext uri="{BB962C8B-B14F-4D97-AF65-F5344CB8AC3E}">
        <p14:creationId xmlns:p14="http://schemas.microsoft.com/office/powerpoint/2010/main" val="2645366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1F4A80E-FBE7-48E8-BA63-88EB32CCFBD9}" type="datetimeFigureOut">
              <a:rPr lang="nl-NL" smtClean="0"/>
              <a:t>2-4-2020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A72B0D0-AFA7-47BC-B611-DAA5CBA5A952}" type="slidenum">
              <a:rPr lang="nl-NL" smtClean="0"/>
              <a:t>‹nr.›</a:t>
            </a:fld>
            <a:endParaRPr lang="nl-NL"/>
          </a:p>
        </p:txBody>
      </p:sp>
    </p:spTree>
    <p:extLst>
      <p:ext uri="{BB962C8B-B14F-4D97-AF65-F5344CB8AC3E}">
        <p14:creationId xmlns:p14="http://schemas.microsoft.com/office/powerpoint/2010/main" val="865480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41F4A80E-FBE7-48E8-BA63-88EB32CCFBD9}" type="datetimeFigureOut">
              <a:rPr lang="nl-NL" smtClean="0"/>
              <a:t>2-4-2020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A72B0D0-AFA7-47BC-B611-DAA5CBA5A952}" type="slidenum">
              <a:rPr lang="nl-NL" smtClean="0"/>
              <a:t>‹nr.›</a:t>
            </a:fld>
            <a:endParaRPr lang="nl-NL"/>
          </a:p>
        </p:txBody>
      </p:sp>
    </p:spTree>
    <p:extLst>
      <p:ext uri="{BB962C8B-B14F-4D97-AF65-F5344CB8AC3E}">
        <p14:creationId xmlns:p14="http://schemas.microsoft.com/office/powerpoint/2010/main" val="1210479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41F4A80E-FBE7-48E8-BA63-88EB32CCFBD9}" type="datetimeFigureOut">
              <a:rPr lang="nl-NL" smtClean="0"/>
              <a:t>2-4-2020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A72B0D0-AFA7-47BC-B611-DAA5CBA5A952}" type="slidenum">
              <a:rPr lang="nl-NL" smtClean="0"/>
              <a:t>‹nr.›</a:t>
            </a:fld>
            <a:endParaRPr lang="nl-NL"/>
          </a:p>
        </p:txBody>
      </p:sp>
    </p:spTree>
    <p:extLst>
      <p:ext uri="{BB962C8B-B14F-4D97-AF65-F5344CB8AC3E}">
        <p14:creationId xmlns:p14="http://schemas.microsoft.com/office/powerpoint/2010/main" val="871055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41F4A80E-FBE7-48E8-BA63-88EB32CCFBD9}" type="datetimeFigureOut">
              <a:rPr lang="nl-NL" smtClean="0"/>
              <a:t>2-4-2020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A72B0D0-AFA7-47BC-B611-DAA5CBA5A952}" type="slidenum">
              <a:rPr lang="nl-NL" smtClean="0"/>
              <a:t>‹nr.›</a:t>
            </a:fld>
            <a:endParaRPr lang="nl-NL"/>
          </a:p>
        </p:txBody>
      </p:sp>
    </p:spTree>
    <p:extLst>
      <p:ext uri="{BB962C8B-B14F-4D97-AF65-F5344CB8AC3E}">
        <p14:creationId xmlns:p14="http://schemas.microsoft.com/office/powerpoint/2010/main" val="4162639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41F4A80E-FBE7-48E8-BA63-88EB32CCFBD9}" type="datetimeFigureOut">
              <a:rPr lang="nl-NL" smtClean="0"/>
              <a:t>2-4-2020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A72B0D0-AFA7-47BC-B611-DAA5CBA5A952}" type="slidenum">
              <a:rPr lang="nl-NL" smtClean="0"/>
              <a:t>‹nr.›</a:t>
            </a:fld>
            <a:endParaRPr lang="nl-NL"/>
          </a:p>
        </p:txBody>
      </p:sp>
    </p:spTree>
    <p:extLst>
      <p:ext uri="{BB962C8B-B14F-4D97-AF65-F5344CB8AC3E}">
        <p14:creationId xmlns:p14="http://schemas.microsoft.com/office/powerpoint/2010/main" val="3322895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1F4A80E-FBE7-48E8-BA63-88EB32CCFBD9}" type="datetimeFigureOut">
              <a:rPr lang="nl-NL" smtClean="0"/>
              <a:t>2-4-2020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A72B0D0-AFA7-47BC-B611-DAA5CBA5A952}" type="slidenum">
              <a:rPr lang="nl-NL" smtClean="0"/>
              <a:t>‹nr.›</a:t>
            </a:fld>
            <a:endParaRPr lang="nl-NL"/>
          </a:p>
        </p:txBody>
      </p:sp>
    </p:spTree>
    <p:extLst>
      <p:ext uri="{BB962C8B-B14F-4D97-AF65-F5344CB8AC3E}">
        <p14:creationId xmlns:p14="http://schemas.microsoft.com/office/powerpoint/2010/main" val="1738576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41F4A80E-FBE7-48E8-BA63-88EB32CCFBD9}" type="datetimeFigureOut">
              <a:rPr lang="nl-NL" smtClean="0"/>
              <a:t>2-4-2020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A72B0D0-AFA7-47BC-B611-DAA5CBA5A952}" type="slidenum">
              <a:rPr lang="nl-NL" smtClean="0"/>
              <a:t>‹nr.›</a:t>
            </a:fld>
            <a:endParaRPr lang="nl-NL"/>
          </a:p>
        </p:txBody>
      </p:sp>
    </p:spTree>
    <p:extLst>
      <p:ext uri="{BB962C8B-B14F-4D97-AF65-F5344CB8AC3E}">
        <p14:creationId xmlns:p14="http://schemas.microsoft.com/office/powerpoint/2010/main" val="2316300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41F4A80E-FBE7-48E8-BA63-88EB32CCFBD9}" type="datetimeFigureOut">
              <a:rPr lang="nl-NL" smtClean="0"/>
              <a:t>2-4-2020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A72B0D0-AFA7-47BC-B611-DAA5CBA5A952}" type="slidenum">
              <a:rPr lang="nl-NL" smtClean="0"/>
              <a:t>‹nr.›</a:t>
            </a:fld>
            <a:endParaRPr lang="nl-NL"/>
          </a:p>
        </p:txBody>
      </p:sp>
    </p:spTree>
    <p:extLst>
      <p:ext uri="{BB962C8B-B14F-4D97-AF65-F5344CB8AC3E}">
        <p14:creationId xmlns:p14="http://schemas.microsoft.com/office/powerpoint/2010/main" val="2421269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4A80E-FBE7-48E8-BA63-88EB32CCFBD9}" type="datetimeFigureOut">
              <a:rPr lang="nl-NL" smtClean="0"/>
              <a:t>2-4-2020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72B0D0-AFA7-47BC-B611-DAA5CBA5A952}" type="slidenum">
              <a:rPr lang="nl-NL" smtClean="0"/>
              <a:t>‹nr.›</a:t>
            </a:fld>
            <a:endParaRPr lang="nl-NL"/>
          </a:p>
        </p:txBody>
      </p:sp>
    </p:spTree>
    <p:extLst>
      <p:ext uri="{BB962C8B-B14F-4D97-AF65-F5344CB8AC3E}">
        <p14:creationId xmlns:p14="http://schemas.microsoft.com/office/powerpoint/2010/main" val="1933531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jp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Lösslandschap </a:t>
            </a:r>
            <a:endParaRPr lang="nl-NL" dirty="0"/>
          </a:p>
        </p:txBody>
      </p:sp>
      <p:sp>
        <p:nvSpPr>
          <p:cNvPr id="3" name="Ondertitel 2"/>
          <p:cNvSpPr>
            <a:spLocks noGrp="1"/>
          </p:cNvSpPr>
          <p:nvPr>
            <p:ph type="subTitle" idx="1"/>
          </p:nvPr>
        </p:nvSpPr>
        <p:spPr/>
        <p:txBody>
          <a:bodyPr/>
          <a:lstStyle/>
          <a:p>
            <a:r>
              <a:rPr lang="nl-NL" dirty="0" smtClean="0"/>
              <a:t>Heuvellandschap</a:t>
            </a:r>
          </a:p>
          <a:p>
            <a:r>
              <a:rPr lang="nl-NL" dirty="0" smtClean="0"/>
              <a:t> </a:t>
            </a:r>
          </a:p>
        </p:txBody>
      </p:sp>
      <p:pic>
        <p:nvPicPr>
          <p:cNvPr id="5122" name="Picture 2" descr="http://www.geologievannederland.nl/dynamics/modules/SFIL0100/view.php?fil_Id=25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255491"/>
            <a:ext cx="3902075" cy="260250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geologievannederland.nl/dynamics/modules/SFIL0100/view.php?fil_Id=26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5520" y="4255490"/>
            <a:ext cx="3470012" cy="2602509"/>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1338" y="4255490"/>
            <a:ext cx="4560662" cy="3197561"/>
          </a:xfrm>
          <a:prstGeom prst="rect">
            <a:avLst/>
          </a:prstGeom>
        </p:spPr>
      </p:pic>
      <p:pic>
        <p:nvPicPr>
          <p:cNvPr id="6" name="Audiobestand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403508208"/>
      </p:ext>
    </p:extLst>
  </p:cSld>
  <p:clrMapOvr>
    <a:masterClrMapping/>
  </p:clrMapOvr>
  <mc:AlternateContent xmlns:mc="http://schemas.openxmlformats.org/markup-compatibility/2006" xmlns:p14="http://schemas.microsoft.com/office/powerpoint/2010/main">
    <mc:Choice Requires="p14">
      <p:transition spd="slow" p14:dur="2000" advTm="7132"/>
    </mc:Choice>
    <mc:Fallback xmlns="">
      <p:transition spd="slow" advTm="71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Ligging</a:t>
            </a:r>
            <a:endParaRPr lang="nl-NL" dirty="0"/>
          </a:p>
        </p:txBody>
      </p:sp>
      <p:pic>
        <p:nvPicPr>
          <p:cNvPr id="6146" name="Picture 2" descr="https://www.geologievannederland.nl/dynamics/modules/SPUB0102/view.php?pub_Id=221&amp;att_Id=1608&amp;cache=20121113095616"/>
          <p:cNvPicPr>
            <a:picLocks noGrp="1" noChangeAspect="1" noChangeArrowheads="1"/>
          </p:cNvPicPr>
          <p:nvPr>
            <p:ph idx="1"/>
          </p:nvPr>
        </p:nvPicPr>
        <p:blipFill rotWithShape="1">
          <a:blip r:embed="rId5" cstate="print">
            <a:extLst>
              <a:ext uri="{28A0092B-C50C-407E-A947-70E740481C1C}">
                <a14:useLocalDpi xmlns:a14="http://schemas.microsoft.com/office/drawing/2010/main" val="0"/>
              </a:ext>
            </a:extLst>
          </a:blip>
          <a:srcRect l="1456"/>
          <a:stretch/>
        </p:blipFill>
        <p:spPr bwMode="auto">
          <a:xfrm>
            <a:off x="5714999" y="523387"/>
            <a:ext cx="4736123" cy="57015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geologievannederland.nl/dynamics/modules/SFIL0100/view.php?fil_Id=25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1484" y="2901462"/>
            <a:ext cx="4190837" cy="3143128"/>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bestand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07464079"/>
      </p:ext>
    </p:extLst>
  </p:cSld>
  <p:clrMapOvr>
    <a:masterClrMapping/>
  </p:clrMapOvr>
  <mc:AlternateContent xmlns:mc="http://schemas.openxmlformats.org/markup-compatibility/2006" xmlns:p14="http://schemas.microsoft.com/office/powerpoint/2010/main">
    <mc:Choice Requires="p14">
      <p:transition spd="slow" p14:dur="2000" advTm="62147"/>
    </mc:Choice>
    <mc:Fallback xmlns="">
      <p:transition spd="slow" advTm="621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5"/>
          <a:stretch>
            <a:fillRect/>
          </a:stretch>
        </p:blipFill>
        <p:spPr>
          <a:xfrm>
            <a:off x="329988" y="1163547"/>
            <a:ext cx="4395560" cy="3971161"/>
          </a:xfrm>
          <a:prstGeom prst="rect">
            <a:avLst/>
          </a:prstGeom>
        </p:spPr>
      </p:pic>
      <p:sp>
        <p:nvSpPr>
          <p:cNvPr id="2" name="Titel 1"/>
          <p:cNvSpPr>
            <a:spLocks noGrp="1"/>
          </p:cNvSpPr>
          <p:nvPr>
            <p:ph type="title"/>
          </p:nvPr>
        </p:nvSpPr>
        <p:spPr/>
        <p:txBody>
          <a:bodyPr/>
          <a:lstStyle/>
          <a:p>
            <a:r>
              <a:rPr lang="nl-NL" dirty="0" smtClean="0"/>
              <a:t>Natuurlijke opbouw</a:t>
            </a:r>
            <a:endParaRPr lang="nl-NL" sz="2000" dirty="0"/>
          </a:p>
        </p:txBody>
      </p:sp>
      <p:pic>
        <p:nvPicPr>
          <p:cNvPr id="5" name="Tijdelijke aanduiding voor inhoud 4"/>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17355267" y="2093613"/>
            <a:ext cx="1982942" cy="1361150"/>
          </a:xfrm>
        </p:spPr>
      </p:pic>
      <p:pic>
        <p:nvPicPr>
          <p:cNvPr id="1026" name="Picture 2" descr="https://www.geologievannederland.nl/dynamics/modules/SPUB0102/view.php?pub_Id=33&amp;att_Id=1902&amp;cache=2014070309205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47355"/>
          <a:stretch/>
        </p:blipFill>
        <p:spPr bwMode="auto">
          <a:xfrm>
            <a:off x="7672576" y="267426"/>
            <a:ext cx="4531147" cy="6374674"/>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p:cNvSpPr txBox="1"/>
          <p:nvPr/>
        </p:nvSpPr>
        <p:spPr>
          <a:xfrm>
            <a:off x="1050324" y="5134708"/>
            <a:ext cx="2997619" cy="1200329"/>
          </a:xfrm>
          <a:prstGeom prst="rect">
            <a:avLst/>
          </a:prstGeom>
          <a:noFill/>
        </p:spPr>
        <p:txBody>
          <a:bodyPr wrap="square" rtlCol="0">
            <a:spAutoFit/>
          </a:bodyPr>
          <a:lstStyle/>
          <a:p>
            <a:r>
              <a:rPr lang="nl-NL" dirty="0" smtClean="0"/>
              <a:t>Puinwaaier van de Maas in het Pleistoceen &amp; tegenwoordige opbouw van Zuid-Limburg</a:t>
            </a:r>
            <a:endParaRPr lang="nl-NL" dirty="0"/>
          </a:p>
        </p:txBody>
      </p:sp>
      <p:pic>
        <p:nvPicPr>
          <p:cNvPr id="7" name="Audiobestand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884203758"/>
      </p:ext>
    </p:extLst>
  </p:cSld>
  <p:clrMapOvr>
    <a:masterClrMapping/>
  </p:clrMapOvr>
  <mc:AlternateContent xmlns:mc="http://schemas.openxmlformats.org/markup-compatibility/2006" xmlns:p14="http://schemas.microsoft.com/office/powerpoint/2010/main">
    <mc:Choice Requires="p14">
      <p:transition spd="slow" p14:dur="2000" advTm="88832"/>
    </mc:Choice>
    <mc:Fallback xmlns="">
      <p:transition spd="slow" advTm="888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Natuurlijke opbouw</a:t>
            </a:r>
            <a:endParaRPr lang="nl-NL" dirty="0"/>
          </a:p>
        </p:txBody>
      </p:sp>
      <p:pic>
        <p:nvPicPr>
          <p:cNvPr id="5" name="Tijdelijke aanduiding voor inhoud 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850306" y="2486819"/>
            <a:ext cx="5019437" cy="3755720"/>
          </a:xfrm>
        </p:spPr>
      </p:pic>
      <p:pic>
        <p:nvPicPr>
          <p:cNvPr id="4" name="Afbeelding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399" y="1690688"/>
            <a:ext cx="5505450" cy="4772025"/>
          </a:xfrm>
          <a:prstGeom prst="rect">
            <a:avLst/>
          </a:prstGeom>
        </p:spPr>
      </p:pic>
      <p:pic>
        <p:nvPicPr>
          <p:cNvPr id="8" name="Audiobestand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96966078"/>
      </p:ext>
    </p:extLst>
  </p:cSld>
  <p:clrMapOvr>
    <a:masterClrMapping/>
  </p:clrMapOvr>
  <mc:AlternateContent xmlns:mc="http://schemas.openxmlformats.org/markup-compatibility/2006" xmlns:p14="http://schemas.microsoft.com/office/powerpoint/2010/main">
    <mc:Choice Requires="p14">
      <p:transition spd="slow" p14:dur="2000" advTm="88741"/>
    </mc:Choice>
    <mc:Fallback xmlns="">
      <p:transition spd="slow" advTm="887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Elementen van het cultuurlandschap</a:t>
            </a:r>
            <a:endParaRPr lang="nl-NL" dirty="0"/>
          </a:p>
        </p:txBody>
      </p:sp>
      <p:sp>
        <p:nvSpPr>
          <p:cNvPr id="7" name="Tekstvak 6"/>
          <p:cNvSpPr txBox="1"/>
          <p:nvPr/>
        </p:nvSpPr>
        <p:spPr>
          <a:xfrm>
            <a:off x="9846204" y="6371424"/>
            <a:ext cx="4695092" cy="369332"/>
          </a:xfrm>
          <a:prstGeom prst="rect">
            <a:avLst/>
          </a:prstGeom>
          <a:noFill/>
        </p:spPr>
        <p:txBody>
          <a:bodyPr wrap="square" rtlCol="0">
            <a:spAutoFit/>
          </a:bodyPr>
          <a:lstStyle/>
          <a:p>
            <a:r>
              <a:rPr lang="nl-NL" dirty="0" smtClean="0"/>
              <a:t>Beekdal; </a:t>
            </a:r>
            <a:r>
              <a:rPr lang="nl-NL" dirty="0" err="1" smtClean="0"/>
              <a:t>Geuldal</a:t>
            </a:r>
            <a:endParaRPr lang="nl-NL" dirty="0"/>
          </a:p>
        </p:txBody>
      </p:sp>
      <p:pic>
        <p:nvPicPr>
          <p:cNvPr id="3" name="Afbeelding 2"/>
          <p:cNvPicPr>
            <a:picLocks noChangeAspect="1"/>
          </p:cNvPicPr>
          <p:nvPr/>
        </p:nvPicPr>
        <p:blipFill>
          <a:blip r:embed="rId3"/>
          <a:stretch>
            <a:fillRect/>
          </a:stretch>
        </p:blipFill>
        <p:spPr>
          <a:xfrm>
            <a:off x="309568" y="1752572"/>
            <a:ext cx="2219325" cy="4829175"/>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5349" y="2877670"/>
            <a:ext cx="6790856" cy="3828004"/>
          </a:xfrm>
          <a:prstGeom prst="rect">
            <a:avLst/>
          </a:prstGeom>
        </p:spPr>
      </p:pic>
      <p:pic>
        <p:nvPicPr>
          <p:cNvPr id="10" name="Afbeelding 9"/>
          <p:cNvPicPr>
            <a:picLocks noChangeAspect="1"/>
          </p:cNvPicPr>
          <p:nvPr/>
        </p:nvPicPr>
        <p:blipFill>
          <a:blip r:embed="rId5"/>
          <a:stretch>
            <a:fillRect/>
          </a:stretch>
        </p:blipFill>
        <p:spPr>
          <a:xfrm>
            <a:off x="7807515" y="1307822"/>
            <a:ext cx="4077378" cy="3139695"/>
          </a:xfrm>
          <a:prstGeom prst="rect">
            <a:avLst/>
          </a:prstGeom>
        </p:spPr>
      </p:pic>
      <p:sp>
        <p:nvSpPr>
          <p:cNvPr id="11" name="Tekstvak 10"/>
          <p:cNvSpPr txBox="1"/>
          <p:nvPr/>
        </p:nvSpPr>
        <p:spPr>
          <a:xfrm>
            <a:off x="6234098" y="1383240"/>
            <a:ext cx="4695092" cy="369332"/>
          </a:xfrm>
          <a:prstGeom prst="rect">
            <a:avLst/>
          </a:prstGeom>
          <a:noFill/>
        </p:spPr>
        <p:txBody>
          <a:bodyPr wrap="square" rtlCol="0">
            <a:spAutoFit/>
          </a:bodyPr>
          <a:lstStyle/>
          <a:p>
            <a:r>
              <a:rPr lang="nl-NL" dirty="0" smtClean="0"/>
              <a:t>Meersen 1997</a:t>
            </a:r>
            <a:endParaRPr lang="nl-NL" dirty="0"/>
          </a:p>
        </p:txBody>
      </p:sp>
      <p:sp>
        <p:nvSpPr>
          <p:cNvPr id="6" name="Tekstvak 5"/>
          <p:cNvSpPr txBox="1"/>
          <p:nvPr/>
        </p:nvSpPr>
        <p:spPr>
          <a:xfrm>
            <a:off x="2528893" y="1690688"/>
            <a:ext cx="2548828" cy="1477328"/>
          </a:xfrm>
          <a:prstGeom prst="rect">
            <a:avLst/>
          </a:prstGeom>
          <a:noFill/>
        </p:spPr>
        <p:txBody>
          <a:bodyPr wrap="square" rtlCol="0">
            <a:spAutoFit/>
          </a:bodyPr>
          <a:lstStyle/>
          <a:p>
            <a:r>
              <a:rPr lang="nl-NL" dirty="0" smtClean="0"/>
              <a:t>Gronsveld omstreeks 1830</a:t>
            </a:r>
          </a:p>
          <a:p>
            <a:r>
              <a:rPr lang="nl-NL" dirty="0" smtClean="0"/>
              <a:t>Langgerekte vorm van het dorp komt door de ligging op terrasrand.</a:t>
            </a:r>
            <a:endParaRPr lang="nl-NL" dirty="0"/>
          </a:p>
        </p:txBody>
      </p:sp>
    </p:spTree>
    <p:extLst>
      <p:ext uri="{BB962C8B-B14F-4D97-AF65-F5344CB8AC3E}">
        <p14:creationId xmlns:p14="http://schemas.microsoft.com/office/powerpoint/2010/main" val="1376544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Elementen van het cultuurlandschap</a:t>
            </a:r>
            <a:endParaRPr lang="nl-NL" dirty="0"/>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66343" y="1846385"/>
            <a:ext cx="6166990" cy="3468932"/>
          </a:xfr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272" y="2100262"/>
            <a:ext cx="4427835" cy="2946523"/>
          </a:xfrm>
          <a:prstGeom prst="rect">
            <a:avLst/>
          </a:prstGeom>
        </p:spPr>
      </p:pic>
      <p:sp>
        <p:nvSpPr>
          <p:cNvPr id="6" name="Tekstvak 5"/>
          <p:cNvSpPr txBox="1"/>
          <p:nvPr/>
        </p:nvSpPr>
        <p:spPr>
          <a:xfrm>
            <a:off x="946272" y="5679831"/>
            <a:ext cx="3713651" cy="369332"/>
          </a:xfrm>
          <a:prstGeom prst="rect">
            <a:avLst/>
          </a:prstGeom>
          <a:noFill/>
        </p:spPr>
        <p:txBody>
          <a:bodyPr wrap="square" rtlCol="0">
            <a:spAutoFit/>
          </a:bodyPr>
          <a:lstStyle/>
          <a:p>
            <a:r>
              <a:rPr lang="nl-NL" dirty="0" err="1" smtClean="0"/>
              <a:t>Graften</a:t>
            </a:r>
            <a:endParaRPr lang="nl-NL" dirty="0"/>
          </a:p>
        </p:txBody>
      </p:sp>
      <p:sp>
        <p:nvSpPr>
          <p:cNvPr id="7" name="Tekstvak 6"/>
          <p:cNvSpPr txBox="1"/>
          <p:nvPr/>
        </p:nvSpPr>
        <p:spPr>
          <a:xfrm>
            <a:off x="5961185" y="5679831"/>
            <a:ext cx="4695092" cy="369332"/>
          </a:xfrm>
          <a:prstGeom prst="rect">
            <a:avLst/>
          </a:prstGeom>
          <a:noFill/>
        </p:spPr>
        <p:txBody>
          <a:bodyPr wrap="square" rtlCol="0">
            <a:spAutoFit/>
          </a:bodyPr>
          <a:lstStyle/>
          <a:p>
            <a:r>
              <a:rPr lang="nl-NL" dirty="0" smtClean="0"/>
              <a:t>Holle wegen</a:t>
            </a:r>
            <a:endParaRPr lang="nl-NL" dirty="0"/>
          </a:p>
        </p:txBody>
      </p:sp>
    </p:spTree>
    <p:extLst>
      <p:ext uri="{BB962C8B-B14F-4D97-AF65-F5344CB8AC3E}">
        <p14:creationId xmlns:p14="http://schemas.microsoft.com/office/powerpoint/2010/main" val="1377842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Zelfstudie</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Website: geologie van Nederland bekijken en vragen maken (vragenbundel)</a:t>
            </a:r>
          </a:p>
          <a:p>
            <a:r>
              <a:rPr lang="nl-NL" dirty="0" smtClean="0"/>
              <a:t>Boekje Landschappen van Nederland doorlezen</a:t>
            </a:r>
          </a:p>
          <a:p>
            <a:r>
              <a:rPr lang="nl-NL" dirty="0" smtClean="0"/>
              <a:t>Bijbehorende vragen maken en nakijken</a:t>
            </a:r>
          </a:p>
          <a:p>
            <a:r>
              <a:rPr lang="nl-NL" dirty="0" smtClean="0"/>
              <a:t>Schrijf de kenmerken van het Lösslandschap op.</a:t>
            </a:r>
          </a:p>
          <a:p>
            <a:endParaRPr lang="nl-NL" dirty="0"/>
          </a:p>
          <a:p>
            <a:endParaRPr lang="nl-NL" dirty="0" smtClean="0"/>
          </a:p>
          <a:p>
            <a:endParaRPr lang="nl-NL" dirty="0"/>
          </a:p>
          <a:p>
            <a:endParaRPr lang="nl-NL" dirty="0" smtClean="0"/>
          </a:p>
          <a:p>
            <a:r>
              <a:rPr lang="nl-NL" sz="1100" dirty="0"/>
              <a:t>(bron: foto’s en tekst: Geologie van Nederland, Nederlandse Landschappen)</a:t>
            </a:r>
          </a:p>
          <a:p>
            <a:endParaRPr lang="nl-NL" dirty="0" smtClean="0"/>
          </a:p>
        </p:txBody>
      </p:sp>
      <p:pic>
        <p:nvPicPr>
          <p:cNvPr id="5" name="Audiobestand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217328188"/>
      </p:ext>
    </p:extLst>
  </p:cSld>
  <p:clrMapOvr>
    <a:masterClrMapping/>
  </p:clrMapOvr>
  <mc:AlternateContent xmlns:mc="http://schemas.openxmlformats.org/markup-compatibility/2006" xmlns:p14="http://schemas.microsoft.com/office/powerpoint/2010/main">
    <mc:Choice Requires="p14">
      <p:transition spd="slow" p14:dur="2000" advTm="31054"/>
    </mc:Choice>
    <mc:Fallback xmlns="">
      <p:transition spd="slow" advTm="310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TM10001115[[fn=Pakket]]</Template>
  <TotalTime>2122</TotalTime>
  <Words>1126</Words>
  <Application>Microsoft Office PowerPoint</Application>
  <PresentationFormat>Breedbeeld</PresentationFormat>
  <Paragraphs>72</Paragraphs>
  <Slides>7</Slides>
  <Notes>7</Notes>
  <HiddenSlides>0</HiddenSlides>
  <MMClips>5</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Calibri</vt:lpstr>
      <vt:lpstr>Calibri Light</vt:lpstr>
      <vt:lpstr>Kantoorthema</vt:lpstr>
      <vt:lpstr>Lösslandschap </vt:lpstr>
      <vt:lpstr>Ligging</vt:lpstr>
      <vt:lpstr>Natuurlijke opbouw</vt:lpstr>
      <vt:lpstr>Natuurlijke opbouw</vt:lpstr>
      <vt:lpstr>Elementen van het cultuurlandschap</vt:lpstr>
      <vt:lpstr>Elementen van het cultuurlandschap</vt:lpstr>
      <vt:lpstr>Zelfstudie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Zandlandschap</dc:title>
  <dc:creator>Cristel Burgmans</dc:creator>
  <cp:lastModifiedBy>Cristel Burgmans</cp:lastModifiedBy>
  <cp:revision>38</cp:revision>
  <cp:lastPrinted>2020-03-19T21:13:16Z</cp:lastPrinted>
  <dcterms:created xsi:type="dcterms:W3CDTF">2020-03-16T20:32:38Z</dcterms:created>
  <dcterms:modified xsi:type="dcterms:W3CDTF">2020-04-02T07:32:16Z</dcterms:modified>
</cp:coreProperties>
</file>